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b1a25e7d87134893" /><Relationship Type="http://schemas.openxmlformats.org/officeDocument/2006/relationships/extended-properties" Target="/docProps/app.xml" Id="Rede5f2a3ff0f4e69" /><Relationship Type="http://schemas.openxmlformats.org/officeDocument/2006/relationships/officeDocument" Target="/ppt/presentation.xml" Id="R854f3183320542e8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bdf834b7a24f43a8"/>
  </p:sldMasterIdLst>
  <p:notesMasterIdLst>
    <p:notesMasterId xmlns:r="http://schemas.openxmlformats.org/officeDocument/2006/relationships" r:id="Rf54c78f7977e49df"/>
  </p:notesMasterIdLst>
  <p:sldIdLst>
    <p:sldId xmlns:r="http://schemas.openxmlformats.org/officeDocument/2006/relationships" id="256" r:id="Rd5b120f6b4344660"/>
    <p:sldId xmlns:r="http://schemas.openxmlformats.org/officeDocument/2006/relationships" id="257" r:id="Rb90dded2d3b7475f"/>
    <p:sldId xmlns:r="http://schemas.openxmlformats.org/officeDocument/2006/relationships" id="258" r:id="Rd81a08b125154c0a"/>
    <p:sldId xmlns:r="http://schemas.openxmlformats.org/officeDocument/2006/relationships" id="259" r:id="Ra5df9b9b492349cb"/>
    <p:sldId xmlns:r="http://schemas.openxmlformats.org/officeDocument/2006/relationships" id="260" r:id="Rfee7b0bb83b04d14"/>
    <p:sldId xmlns:r="http://schemas.openxmlformats.org/officeDocument/2006/relationships" id="261" r:id="R88ab25a219c04e74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8b37697ebe7f4f71" /><Relationship Type="http://schemas.openxmlformats.org/officeDocument/2006/relationships/slideMaster" Target="/ppt/slideMasters/slideMaster1.xml" Id="Rbdf834b7a24f43a8" /><Relationship Type="http://schemas.openxmlformats.org/officeDocument/2006/relationships/notesMaster" Target="/ppt/notesMasters/notesMaster1.xml" Id="Rf54c78f7977e49df" /><Relationship Type="http://schemas.openxmlformats.org/officeDocument/2006/relationships/presProps" Target="/ppt/presProps.xml" Id="Rbea545a516e44a9c" /><Relationship Type="http://schemas.openxmlformats.org/officeDocument/2006/relationships/tableStyles" Target="/ppt/tableStyles.xml" Id="R65d950b833454728" /><Relationship Type="http://schemas.openxmlformats.org/officeDocument/2006/relationships/slide" Target="/ppt/slides/slide1.xml" Id="Rd5b120f6b4344660" /><Relationship Type="http://schemas.openxmlformats.org/officeDocument/2006/relationships/slide" Target="/ppt/slides/slide2.xml" Id="Rb90dded2d3b7475f" /><Relationship Type="http://schemas.openxmlformats.org/officeDocument/2006/relationships/slide" Target="/ppt/slides/slide3.xml" Id="Rd81a08b125154c0a" /><Relationship Type="http://schemas.openxmlformats.org/officeDocument/2006/relationships/slide" Target="/ppt/slides/slide4.xml" Id="Ra5df9b9b492349cb" /><Relationship Type="http://schemas.openxmlformats.org/officeDocument/2006/relationships/slide" Target="/ppt/slides/slide5.xml" Id="Rfee7b0bb83b04d14" /><Relationship Type="http://schemas.openxmlformats.org/officeDocument/2006/relationships/slide" Target="/ppt/slides/slide6.xml" Id="R88ab25a219c04e7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5317650b14ed4714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e978a16a40624ca9" /><Relationship Type="http://schemas.openxmlformats.org/officeDocument/2006/relationships/notesMaster" Target="/ppt/notesMasters/notesMaster1.xml" Id="R6797425109d84cfb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152753a23b734999" /><Relationship Type="http://schemas.openxmlformats.org/officeDocument/2006/relationships/notesMaster" Target="/ppt/notesMasters/notesMaster1.xml" Id="R7f5f3f8c21014f1d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cef209dea58642e8" /><Relationship Type="http://schemas.openxmlformats.org/officeDocument/2006/relationships/notesMaster" Target="/ppt/notesMasters/notesMaster1.xml" Id="Rb7d9dc1954cf48a4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1cda3c0472244c8c" /><Relationship Type="http://schemas.openxmlformats.org/officeDocument/2006/relationships/notesMaster" Target="/ppt/notesMasters/notesMaster1.xml" Id="R3322704ee72d441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6b4519e9503f400d" /><Relationship Type="http://schemas.openxmlformats.org/officeDocument/2006/relationships/notesMaster" Target="/ppt/notesMasters/notesMaster1.xml" Id="R1fc9239772a3432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312c74732eed4a0c" /><Relationship Type="http://schemas.openxmlformats.org/officeDocument/2006/relationships/notesMaster" Target="/ppt/notesMasters/notesMaster1.xml" Id="Rdf0525ed65e64b97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6335b3aa1add4dfe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bea0f681d49845c1" /><Relationship Type="http://schemas.openxmlformats.org/officeDocument/2006/relationships/slideLayout" Target="/ppt/slideLayouts/slideLayout1.xml" Id="Rfd4a81ea611b49db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d4a81ea611b49db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9cc86bf4bd74e33" /><Relationship Type="http://schemas.openxmlformats.org/officeDocument/2006/relationships/image" Target="/ppt/media/image.png" Id="R4e246dceee3b4b47" /><Relationship Type="http://schemas.openxmlformats.org/officeDocument/2006/relationships/notesSlide" Target="/ppt/notesSlides/notesSlide1.xml" Id="R32d1759b6f0b4a5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3f1720bc4047c7" /><Relationship Type="http://schemas.openxmlformats.org/officeDocument/2006/relationships/notesSlide" Target="/ppt/notesSlides/notesSlide2.xml" Id="Ra0824c21012644a6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5b1c106bdf74ca1" /><Relationship Type="http://schemas.openxmlformats.org/officeDocument/2006/relationships/image" Target="/ppt/media/image2.png" Id="Ree2e83a8385c48af" /><Relationship Type="http://schemas.openxmlformats.org/officeDocument/2006/relationships/notesSlide" Target="/ppt/notesSlides/notesSlide3.xml" Id="Rb6a38b3db5be463d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b64586d89c54277" /><Relationship Type="http://schemas.openxmlformats.org/officeDocument/2006/relationships/image" Target="/ppt/media/image3.png" Id="Rf63ab40913a34644" /><Relationship Type="http://schemas.openxmlformats.org/officeDocument/2006/relationships/notesSlide" Target="/ppt/notesSlides/notesSlide4.xml" Id="Rabd64c971e3f488f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8d15830b662498a" /><Relationship Type="http://schemas.openxmlformats.org/officeDocument/2006/relationships/notesSlide" Target="/ppt/notesSlides/notesSlide5.xml" Id="R85267eb802b94187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01ef4a6767941bd" /><Relationship Type="http://schemas.openxmlformats.org/officeDocument/2006/relationships/notesSlide" Target="/ppt/notesSlides/notesSlide6.xml" Id="Rb2d93c82db424a6b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F7F3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e246dceee3b4b47"/>
          <a:srcRect xmlns:a="http://schemas.openxmlformats.org/drawingml/2006/main" l="8176" t="0" r="8176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705600" y="666750"/>
            <a:ext cx="4133850" cy="27813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F787541-2C81-439E-85BC-24062DE09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90550"/>
            <a:ext cx="23812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4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MIDA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B03E8D2-9FCC-484A-810E-3099F3246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809750"/>
            <a:ext cx="5905500" cy="1352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7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7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Men's lifestyle OS for presence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848EEFB-79F8-4B8C-B10D-8524DF42D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352800"/>
            <a:ext cx="590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Japan-led grooming, scent, cool wear, accessories, and ritual packaged into one standard for high-intent men.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3752308D-B828-44AA-A13D-749AC5078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714750"/>
            <a:ext cx="2857500" cy="1752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0505"/>
          </a:solidFill>
          <a:ln xmlns:a="http://schemas.openxmlformats.org/drawingml/2006/main" w="9525">
            <a:solidFill>
              <a:srgbClr val="050505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069EA5E-9F18-4497-9A17-972872EFA1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962400"/>
            <a:ext cx="21717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34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r>
              <a:rPr sz="34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$250K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A25D601-8F02-4669-8772-B8E45155E8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4476750"/>
            <a:ext cx="21717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Angel round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E718F57-5368-4597-9C61-5068A296A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4819650"/>
            <a:ext cx="2057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79B5B"/>
          </a:solidFill>
          <a:ln xmlns:a="http://schemas.openxmlformats.org/drawingml/2006/main" w="0">
            <a:solidFill>
              <a:srgbClr val="B79B5B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8FD2AAF-2071-4BB0-A7C7-172482F919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67650" y="5010150"/>
            <a:ext cx="220980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r>
              <a:rPr sz="9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Launch MIDA as the Japan standard for men's presence.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1748861-6664-4366-8B90-6C01430D39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286500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2026 launch deck</a:t>
            </a:r>
          </a:p>
        </p:txBody>
      </p:sp>
    </p:spTree>
    <p:extLst>
      <p:ext uri="{BB962C8B-B14F-4D97-AF65-F5344CB8AC3E}">
        <p14:creationId xmlns:p14="http://schemas.microsoft.com/office/powerpoint/2010/main" val="954385592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143DAEB-E320-4950-8378-5C6C16588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2857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PRODUCT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5C9FCFE-C6C2-42FB-BFF2-73A858EF75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89535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Lifestyle first. Grooming is the wedge.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E2FE1EE-BA43-40EB-9C88-9A868277A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954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C1B6"/>
          </a:solidFill>
          <a:ln xmlns:a="http://schemas.openxmlformats.org/drawingml/2006/main" w="0">
            <a:solidFill>
              <a:srgbClr val="C7C1B6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6FF12A9-99AB-415E-961A-5189436A02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150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D1C5"/>
          </a:solidFill>
          <a:ln xmlns:a="http://schemas.openxmlformats.org/drawingml/2006/main" w="0">
            <a:solidFill>
              <a:srgbClr val="D8D1C5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6967D4C-EBFB-4412-8E54-E5097271A9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286500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MIDA / Angel round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F3EBC41-50A6-4602-8A4C-9DF02C7E22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91850" y="6286500"/>
            <a:ext cx="5143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02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E7418C2-032C-420C-ABB9-5432F0CFA5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076450"/>
            <a:ext cx="89535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202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MIDA is a premium men's lifestyle platform: one profile, one presence standard, one purchase path.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771FE04-2D51-4957-908E-9A0CE733B0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124200"/>
            <a:ext cx="2381250" cy="1695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F746749-6A2E-4070-B6A8-9CBFB38B62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333750"/>
            <a:ext cx="19621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Profile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9B1850D-5878-4924-B9DB-F34BE8F8B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752850"/>
            <a:ext cx="19621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Face, hair, scent tolerance, style codes, lifestyle contexts, and symbol preference.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F43D8D6-B0DE-4E7C-A157-5CCD389C2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3124200"/>
            <a:ext cx="2381250" cy="1695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C91AF70-CA26-4EBF-9F1E-D6AA023727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3333750"/>
            <a:ext cx="19621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Access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CC08A4E-74ED-46BF-8D6A-B323651D3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3752850"/>
            <a:ext cx="19621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Private Japan appointments, partner recommendations, and cultural authority.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CC74F1C-332D-463F-ABFB-2EC5ECBD7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124200"/>
            <a:ext cx="2381250" cy="1695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02625C8-4F9D-4DCF-9089-184EB405C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34150" y="3333750"/>
            <a:ext cx="19621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Outfit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3FBD34E-E376-4372-A3A2-E3DD33F55A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34150" y="3752850"/>
            <a:ext cx="19621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Grooming, scent, cool wear, jewelry, ritual objects, and travel-ready kits.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172FD4F-D5AA-4E81-89E6-4595B5AA8A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3124200"/>
            <a:ext cx="2381250" cy="1695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57DE6D6-6D00-410C-B043-3242490347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3333750"/>
            <a:ext cx="19621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Repeat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ABA442C-6600-4AE2-8515-9C19B7362A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0" y="3752850"/>
            <a:ext cx="19621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Membership, refills, seasonal style updates, private drops, and concierge care.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3E080F5-1CB6-4A16-970A-D2CE56ACE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295900"/>
            <a:ext cx="10820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75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875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The client is not buying products. He is buying certainty about how to show up.</a:t>
            </a:r>
          </a:p>
        </p:txBody>
      </p:sp>
    </p:spTree>
    <p:extLst>
      <p:ext uri="{BB962C8B-B14F-4D97-AF65-F5344CB8AC3E}">
        <p14:creationId xmlns:p14="http://schemas.microsoft.com/office/powerpoint/2010/main" val="393817716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7F3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3AF7979-E546-4056-9BB1-192DB61CC9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2857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WHY NOW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F45A654-FE67-42E5-BDBE-439BF6913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89535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Men's self-upgrade is fragmented. Japan gives it a standard.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DCEF155-631E-4D06-8A4D-AC9F530309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954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C1B6"/>
          </a:solidFill>
          <a:ln xmlns:a="http://schemas.openxmlformats.org/drawingml/2006/main" w="0">
            <a:solidFill>
              <a:srgbClr val="C7C1B6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DCC485B-66AC-4024-9ED8-BC6C733EF3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150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D1C5"/>
          </a:solidFill>
          <a:ln xmlns:a="http://schemas.openxmlformats.org/drawingml/2006/main" w="0">
            <a:solidFill>
              <a:srgbClr val="D8D1C5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06A21B6-A552-45C3-836A-47666083DF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286500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MIDA / Angel round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292E8C3-A1D2-42F0-AB3A-3C057C4371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91850" y="6286500"/>
            <a:ext cx="5143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03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3951D3B-E211-4A8E-B5ED-EDD3F9272B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209800"/>
            <a:ext cx="56197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725" b="0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The path is split across grooming, fragrance, clothing, jewelry, creators, boutiques, and travel experiences.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380FEBB-230A-4F12-A04F-68954F08FE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086100"/>
            <a:ext cx="5619750" cy="838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725" b="0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Most men do not want separate beauty, fashion, and wellness rabbit holes. They want context: work, dates, travel, gym, interviews, and social life.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C10D6AF-748A-4966-83C3-4681E16D3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248150"/>
            <a:ext cx="561975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725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Midashinami gives MIDA the operating principle: clean impression, restraint, etiquette, and care for how you enter a room.</a:t>
            </a:r>
          </a:p>
        </p:txBody>
      </p:sp>
      <p:pic>
        <p:nvPicPr>
          <p:cNvPr id="2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e2e83a8385c48af"/>
          <a:srcRect xmlns:a="http://schemas.openxmlformats.org/drawingml/2006/main" l="11838" t="0" r="11838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67550" y="2209800"/>
            <a:ext cx="3771900" cy="2781300"/>
          </a:xfrm>
          <a:prstGeom xmlns:a="http://schemas.openxmlformats.org/drawingml/2006/main" prst="rect">
            <a:avLst/>
          </a:prstGeom>
        </p:spPr>
      </p:pic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5AB2C89-0E34-4864-A79E-1E73D4C72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5200650"/>
            <a:ext cx="30480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3EC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63F3770-5886-4AF9-8CB4-B927074D2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5334000"/>
            <a:ext cx="2667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Grooming / Scent / Cool wear / Accessories / Ritual</a:t>
            </a:r>
          </a:p>
        </p:txBody>
      </p:sp>
    </p:spTree>
    <p:extLst>
      <p:ext uri="{BB962C8B-B14F-4D97-AF65-F5344CB8AC3E}">
        <p14:creationId xmlns:p14="http://schemas.microsoft.com/office/powerpoint/2010/main" val="553503774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8CF0767-F40E-4779-93F5-A25DD3757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2857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PRODUCT SYSTEM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588906C-5697-4E0E-AF6E-EE1600DEE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89535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One lifestyle profile powers the stack.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93F6F68-226A-49EB-832B-1D2181562A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954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C1B6"/>
          </a:solidFill>
          <a:ln xmlns:a="http://schemas.openxmlformats.org/drawingml/2006/main" w="0">
            <a:solidFill>
              <a:srgbClr val="C7C1B6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8A7992E-6C93-437A-8FC8-B74664EFEA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150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D1C5"/>
          </a:solidFill>
          <a:ln xmlns:a="http://schemas.openxmlformats.org/drawingml/2006/main" w="0">
            <a:solidFill>
              <a:srgbClr val="D8D1C5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C3F5714-D418-4E28-B6CE-794612AA9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286500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MIDA / Angel round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A6E8E2A-F9A0-4963-B37E-4D8FBF4BF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91850" y="6286500"/>
            <a:ext cx="5143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04</a:t>
            </a:r>
          </a:p>
        </p:txBody>
      </p:sp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63ab40913a34644"/>
          <a:srcRect xmlns:a="http://schemas.openxmlformats.org/drawingml/2006/main" l="7486" t="0" r="7486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85800" y="2171700"/>
            <a:ext cx="4000500" cy="2647950"/>
          </a:xfrm>
          <a:prstGeom xmlns:a="http://schemas.openxmlformats.org/drawingml/2006/main" prst="rect">
            <a:avLst/>
          </a:prstGeom>
        </p:spPr>
      </p:pic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F220084-596E-43ED-8A77-CBF0CB7A79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2171700"/>
            <a:ext cx="561975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A872264-6F3C-4871-8F94-CCBDAD3AC9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0200" y="2305050"/>
            <a:ext cx="1200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5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KIYOME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96887CC-FF3A-4048-9E2F-14984B7A6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0200" y="2571750"/>
            <a:ext cx="1428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Clean impression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6BECDEE-0AA4-4A37-A7C1-22371E7A4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2343150"/>
            <a:ext cx="37338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Grooming and care anchored in skin, hair, hygiene, and daily polish.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F5310F4-D7E1-4FF8-BD0E-3B30092146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3181350"/>
            <a:ext cx="561975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0DDFD3F-CD6E-4288-A687-C35585E18A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0200" y="3314700"/>
            <a:ext cx="1200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5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SAHO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7A37125-B0BE-4AF6-BC6D-B011CFE2E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0200" y="3581400"/>
            <a:ext cx="1428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Lifestyle ritual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C6E1590-9440-47FB-81D5-372D276C9F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3352800"/>
            <a:ext cx="37338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Scent, incense, context rules, travel routines, and social readiness.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0F7A8B9-3E95-4C1F-9A57-F16A886225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4191000"/>
            <a:ext cx="561975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8DBDF24-CA2A-48F0-9357-A6E65785B8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0200" y="4324350"/>
            <a:ext cx="12001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5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SHIRUSHI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0C5C4F5-1610-4319-A120-907B91F957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0200" y="4591050"/>
            <a:ext cx="1428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05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Style signal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57D70CD-DEB7-4CE0-AA08-F0D9FF46A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362450"/>
            <a:ext cx="37338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Cool wear, starter jewelry, and accessories that read intentional, not loud.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8D258F4-1620-4125-A861-1E0E358301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391150"/>
            <a:ext cx="108204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025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2025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Men buy a lifestyle standard, not a random basket.</a:t>
            </a:r>
          </a:p>
        </p:txBody>
      </p:sp>
    </p:spTree>
    <p:extLst>
      <p:ext uri="{BB962C8B-B14F-4D97-AF65-F5344CB8AC3E}">
        <p14:creationId xmlns:p14="http://schemas.microsoft.com/office/powerpoint/2010/main" val="69433145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7F3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AC8857B-6663-4978-9EA6-864F595D0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2857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BUSINESS MODEL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178B08C-C1EF-4059-B518-2BCD138AD2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89535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Access creates trust. Kits and membership create repeat purchase.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AECF556-8670-492A-BC62-080292E4C9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954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C1B6"/>
          </a:solidFill>
          <a:ln xmlns:a="http://schemas.openxmlformats.org/drawingml/2006/main" w="0">
            <a:solidFill>
              <a:srgbClr val="C7C1B6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8B62B1A-BDD9-4B8D-BD00-8930E9C910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150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D1C5"/>
          </a:solidFill>
          <a:ln xmlns:a="http://schemas.openxmlformats.org/drawingml/2006/main" w="0">
            <a:solidFill>
              <a:srgbClr val="D8D1C5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6DE53E4-9E81-4A65-921E-10461DEAFC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286500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MIDA / Angel round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38D1FD5-2596-4B27-8BA3-487F422ADE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91850" y="6286500"/>
            <a:ext cx="5143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05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AE7E08A-FF4B-4880-AE11-E32834F686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52650"/>
            <a:ext cx="3162300" cy="2381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0505"/>
          </a:solidFill>
          <a:ln xmlns:a="http://schemas.openxmlformats.org/drawingml/2006/main" w="9525">
            <a:solidFill>
              <a:srgbClr val="05050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ABD0A0A-EA7E-448C-9F2B-750EBC71DB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2362200"/>
            <a:ext cx="27432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Private Japan Access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85EA497-627B-49F7-AD28-300F4239D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2781300"/>
            <a:ext cx="27432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$2.5K-$10K curation fee</a:t>
            </a:r>
          </a:p>
          <a:p xmlns:a="http://schemas.openxmlformats.org/drawingml/2006/main">
            <a:pPr algn="l">
              <a:defRPr sz="12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Skin, scent, style, jewelry, ritual, itinerary, and profile.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defRPr sz="12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</a:rPr>
              <a:t>Trust builder.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50F33F6-1D5B-4787-839E-B99AACFB7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62450" y="2152650"/>
            <a:ext cx="3162300" cy="2381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CEA7094-5A80-4F7F-BF29-F2208579DD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2362200"/>
            <a:ext cx="27432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Lifestyle Kits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89C4AE7-094A-43FC-97EF-43D0D61D09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2781300"/>
            <a:ext cx="27432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$150-$750 starter + seasonal</a:t>
            </a:r>
          </a:p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Grooming reset, office-safe scent, incense ritual, first silver, cool wear, travel kit.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Margin engine.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00C2785-28CA-447B-BB89-0D05728CA3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39100" y="2152650"/>
            <a:ext cx="3162300" cy="2381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FE52BB0-68E7-4940-8A1C-E89CF8446F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2362200"/>
            <a:ext cx="27432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6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Membership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ECCCA10-D45D-4D9A-804C-2F57660A3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2781300"/>
            <a:ext cx="27432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$49-$199 / month</a:t>
            </a:r>
          </a:p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Seasonal profile, reorder links, private drops, partner access, and concierge guidance.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 algn="l">
              <a:def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75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Repeat behavior.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2C9E6FE-1B56-4DBA-9E5B-7022649341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143500"/>
            <a:ext cx="108204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18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$250K funds first proof of premium demand: $140K inventory + partners / $60K founder pay / $50K launch + ops</a:t>
            </a:r>
          </a:p>
        </p:txBody>
      </p:sp>
    </p:spTree>
    <p:extLst>
      <p:ext uri="{BB962C8B-B14F-4D97-AF65-F5344CB8AC3E}">
        <p14:creationId xmlns:p14="http://schemas.microsoft.com/office/powerpoint/2010/main" val="1739730139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77EA691-50F1-4856-9C5E-DA1B33852D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38150"/>
            <a:ext cx="2857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975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12-MONTH PLAN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31E36ED-5385-4AB9-8DA8-73E66825D9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781050"/>
            <a:ext cx="89535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Prove access, conversion, and repeat behavior.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BB0827C-B10D-46C3-9F6F-914233CD24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16954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C1B6"/>
          </a:solidFill>
          <a:ln xmlns:a="http://schemas.openxmlformats.org/drawingml/2006/main" w="0">
            <a:solidFill>
              <a:srgbClr val="C7C1B6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35F1795-C75C-4B44-B3CC-2807D033CF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1150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D1C5"/>
          </a:solidFill>
          <a:ln xmlns:a="http://schemas.openxmlformats.org/drawingml/2006/main" w="0">
            <a:solidFill>
              <a:srgbClr val="D8D1C5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5A7A5A7-8CA9-4F67-BCCA-66AF40771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6286500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MIDA / Angel round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1DD9C1C-54B3-4CA3-8130-FCD8BFC6AE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91850" y="6286500"/>
            <a:ext cx="5143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9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06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259CC54-D3A8-4AD7-9667-AEF0939BE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152650"/>
            <a:ext cx="23241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$15.6B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F157C10-1932-4F11-AE1F-44DA2713A1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2686050"/>
            <a:ext cx="23241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Projected U.S. men's grooming market by 2026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931AB1E-DA49-4BA9-BE1F-E872E50884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2152650"/>
            <a:ext cx="23241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$78.4B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5190685-578D-4B82-B8E3-6B5251B28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2686050"/>
            <a:ext cx="23241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U.S. jewelry market estimate in 2025; men's share expanding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092848B-D87F-46FF-9421-A6362B3643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15050" y="2152650"/>
            <a:ext cx="23241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$12.4B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42F0E4D-9ACE-4C99-A04B-8628C7F91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15050" y="2686050"/>
            <a:ext cx="23241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Japan jewelry market estimate in 2025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E78248D-76A0-4AC9-9CFE-59DFCA2F86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2152650"/>
            <a:ext cx="23241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300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$2.0B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1F7DD90-0F10-4C3D-9AAB-2279DFBEED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2686050"/>
            <a:ext cx="23241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Japan perfume market estimate in 2025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77ECC05-3666-491C-BB02-6B90365449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600450"/>
            <a:ext cx="108204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7C1B6"/>
          </a:solidFill>
          <a:ln xmlns:a="http://schemas.openxmlformats.org/drawingml/2006/main" w="0">
            <a:solidFill>
              <a:srgbClr val="C7C1B6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09B6287-954E-4F57-9120-00E9A11104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000500"/>
            <a:ext cx="2381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Q1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91F3B65-B793-4A7C-A1DC-3111796B21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457700"/>
            <a:ext cx="2381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Partner access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2807C92-2D1C-4FFD-834C-8ACF1BDE66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781550"/>
            <a:ext cx="23812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LOIs, itinerary, diagnosis, first content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AE91920-E287-47A5-AF69-CD93724A64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4000500"/>
            <a:ext cx="2381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Q2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6ADE555-7166-48A8-81A1-867F2A0324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4457700"/>
            <a:ext cx="2381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Pilot tours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BAA1099-24D6-4A51-AB64-494591739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09950" y="4781550"/>
            <a:ext cx="23812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5-10 paid clients, playbook, kit preorders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F5F9AC0-97E1-489B-834C-796EC2B715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4000500"/>
            <a:ext cx="2381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Q3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BC54F5E-269B-4FEB-8EBF-BA84B67EC0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4457700"/>
            <a:ext cx="2381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Commerce launch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AD121C4-7ED5-43DF-AB3F-8CCD67AE5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4781550"/>
            <a:ext cx="23812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Kits, membership, creator/barber channel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68F4EE3-E94E-4EDE-AC35-21C4F9584C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000500"/>
            <a:ext cx="2381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defRPr>
            </a:pPr>
            <a:r>
              <a:rPr sz="2100" b="1">
                <a:solidFill>
                  <a:srgbClr val="A83228"/>
                </a:solidFill>
                <a:latin typeface="Helvetica Neue"/>
                <a:ea typeface="Helvetica Neue"/>
                <a:cs typeface="Helvetica Neue"/>
              </a:rPr>
              <a:t>Q4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959E4EF-2792-43DF-B232-EE87B402C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457700"/>
            <a:ext cx="2381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Scale signal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055395A-6A9B-4606-A6BA-0A3F465E0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781550"/>
            <a:ext cx="23812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defRPr>
            </a:pPr>
            <a:r>
              <a:rPr sz="1200" b="0">
                <a:solidFill>
                  <a:srgbClr val="5F625D"/>
                </a:solidFill>
                <a:latin typeface="Helvetica Neue"/>
                <a:ea typeface="Helvetica Neue"/>
                <a:cs typeface="Helvetica Neue"/>
              </a:rPr>
              <a:t>Private-label decision, repeat purchase data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79BA5CC2-1C88-49EA-A746-36C891638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38350" y="5600700"/>
            <a:ext cx="811530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F3EC"/>
          </a:solidFill>
          <a:ln xmlns:a="http://schemas.openxmlformats.org/drawingml/2006/main" w="9525">
            <a:solidFill>
              <a:srgbClr val="C7C1B6"/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354C8269-EF36-49D8-A5E2-295116C298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5715000"/>
            <a:ext cx="7620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defRPr>
            </a:pPr>
            <a:r>
              <a:rPr sz="1350" b="1">
                <a:solidFill>
                  <a:srgbClr val="121212"/>
                </a:solidFill>
                <a:latin typeface="Helvetica Neue"/>
                <a:ea typeface="Helvetica Neue"/>
                <a:cs typeface="Helvetica Neue"/>
              </a:rPr>
              <a:t>Ask: $250K angel round to launch MIDA as the Japan standard for men's presence.</a:t>
            </a:r>
          </a:p>
        </p:txBody>
      </p:sp>
    </p:spTree>
    <p:extLst>
      <p:ext uri="{BB962C8B-B14F-4D97-AF65-F5344CB8AC3E}">
        <p14:creationId xmlns:p14="http://schemas.microsoft.com/office/powerpoint/2010/main" val="50094890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2026-06-30T22:08:49.5150000Z</dcterms:created>
  <dcterms:modified xsi:type="dcterms:W3CDTF">2026-06-30T22:08:49.5150000Z</dcterms:modified>
</coreProperties>
</file>